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notesMasterIdLst>
    <p:notesMasterId r:id="rId5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notesMaster" Target="notesMasters/notesMaster1.xml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918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The category Take of 8 September 2026 is in review and is not shown.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46291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RECORD  ·  BANKING &amp; FINANCE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977265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180022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against Westpac, ANZ, NAB, ING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2571750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as at 8 September 2026. Every figure below traces to a row in the index.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93179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end 8 September 2026. One deck per brand follows: the client first, then each competitor against it.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370332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observed in the window     ◌  not observed     —  withheld: no defensible figure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 wall, a sample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creatives from the record, one row each, dated by our own sightings. Observed.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285875"/>
            <a:ext cx="2560320" cy="10287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366010"/>
            <a:ext cx="25603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 ·  Google Search  ·  4 Oct 2022 to 22 June 2026  ·  #756</a:t>
            </a:r>
            <a:endParaRPr lang="en-US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120" y="1285875"/>
            <a:ext cx="2560320" cy="10287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46120" y="2366010"/>
            <a:ext cx="25603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 ·  Google Search  ·  25 Mar 2024 to 22 June 2026  ·  #755</a:t>
            </a:r>
            <a:endParaRPr lang="en-US" sz="8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1285875"/>
            <a:ext cx="2560320" cy="10287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035040" y="2366010"/>
            <a:ext cx="25603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  ·  Google Search  ·  4 Nov 2022 to 22 June 2026  ·  #738</a:t>
            </a:r>
            <a:endParaRPr lang="en-US" sz="8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828925"/>
            <a:ext cx="2560320" cy="10287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57200" y="3909060"/>
            <a:ext cx="25603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  ·  Google Search  ·  10 Nov 2025 to 22 June 2026  ·  #737</a:t>
            </a:r>
            <a:endParaRPr lang="en-US" sz="8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120" y="2828925"/>
            <a:ext cx="2560320" cy="102870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3246120" y="3909060"/>
            <a:ext cx="25603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  ·  Google Search  ·  31 Jan 2024 to 22 June 2026  ·  #730</a:t>
            </a:r>
            <a:endParaRPr lang="en-US" sz="80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2828925"/>
            <a:ext cx="2560320" cy="102870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035040" y="3909060"/>
            <a:ext cx="25603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  ·  Google Search  ·  31 Jan 2024 to 22 June 2026  ·  #729</a:t>
            </a:r>
            <a:endParaRPr lang="en-US" sz="800" dirty="0"/>
          </a:p>
        </p:txBody>
      </p:sp>
      <p:sp>
        <p:nvSpPr>
          <p:cNvPr id="16" name="Text 8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 ·  creatives with a stored image, most-sighted first, two a brand  ·  #id is the library row  ·  tier observed</a:t>
            </a:r>
            <a:endParaRPr lang="en-US" sz="800" dirty="0"/>
          </a:p>
        </p:txBody>
      </p:sp>
      <p:sp>
        <p:nvSpPr>
          <p:cNvPr id="17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8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9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read this deck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figure carries one of three marks. Two rules sit under all of them.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1645920" cy="4629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Observed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194560" y="1285875"/>
            <a:ext cx="649224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saw it ourselves, on a named date: an ad counted, a page captured, a library read. If the count is wrong it is our fault and we can show the run.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851660"/>
            <a:ext cx="1645920" cy="4629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▨  Modelled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194560" y="1851660"/>
            <a:ext cx="649224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worked it out. A spend range shows only where five tests pass on the month reported; otherwise a dash and the reason.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417445"/>
            <a:ext cx="1645920" cy="4629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 Reported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194560" y="2417445"/>
            <a:ext cx="649224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 said so and we could not check it: a start date, a search-interest index, a visits estimate, a rank. Passed through unchanged and marked.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983230"/>
            <a:ext cx="1645920" cy="4629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194560" y="2983230"/>
            <a:ext cx="649224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dated at its own index end. When the dates differ, the slide says so.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549015"/>
            <a:ext cx="1645920" cy="46291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194560" y="3549015"/>
            <a:ext cx="649224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captured page carries the country it was fetched from. Public surfaces show Australian captures only.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 index ends: YouTube 27 July 2026  ·  LinkedIn 8 Sept 2026  ·  Search 27 July 2026  ·  Meta 24 July 2026  ·  Display 27 July 2026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can't see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Named, so no square in this deck is mistaken for the whole market.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Snap, Reddit, X, Pinterest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474720" y="1285875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public ad library for Australia.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774507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Audio, TV, outdoor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74720" y="1774507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public record of who ran what.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26314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TikTok, per brand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226314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read TikTok's own top-ads list; we cannot count a brand's TikTok ads.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751773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Facebook against Instagram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474720" y="2751773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 is recorded on 3% of Meta ads, so Meta stays one row.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240405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Results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474720" y="3240405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count that an ad ran, not what it achieved.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3729038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Spend, most of the time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474720" y="3729038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range shows only where the model holds; today that is rare, and the dash says why.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954530"/>
            <a:ext cx="822960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Appendix: the full record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26746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deck per brand follows: the client first, then each competitor against it. Every slide carries its own dates and marks.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97355"/>
            <a:ext cx="822960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257175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Banking  ·  Record as at 8 September 2026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they're active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read as at its own index end: YouTube, Google Search, Programmatic Display as at 27 July 2026; Meta as at 24 July 2026; TikTok, LinkedIn as at 8 Sept 2026.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YouTube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Google Search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Meta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24 July 2026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TikTok  ·  Not observed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5488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LinkedIn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5488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Programmatic Display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5488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signal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329184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384048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438912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493776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2286000" y="3383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286000" y="4023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range withheld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data covers 21% of this brand's priced ads. A range is published at 50% or more.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they're saying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Services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19456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19456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Savings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93192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Loans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0664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&amp; audiences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13157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BEING PROMOTED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Smart EFTPOS Terminal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CommBank Payments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CommBank Everyday account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CommBank Business Transaction Account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Ultimate Awards Credit Card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Personal Loans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54880" y="113157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AUDIENCES / PERSONAS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488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Merchants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Small Business Owners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Existing Customers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Existing Commbank Customers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Professionals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Rate Conscious Consumers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285875"/>
            <a:ext cx="91440" cy="20574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85875"/>
            <a:ext cx="786384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has no presence on TikTok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ad, by channel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 on record for each brand, counted per channel. Observed: each square is a count of dated rows. A blank square is a channel we hold nothing for.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468880" y="1285875"/>
            <a:ext cx="1243584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712464" y="1285875"/>
            <a:ext cx="1243584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56048" y="1285875"/>
            <a:ext cx="1243584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199632" y="1285875"/>
            <a:ext cx="1243584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443216" y="1285875"/>
            <a:ext cx="1243584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568768"/>
            <a:ext cx="8229600" cy="15431"/>
          </a:xfrm>
          <a:prstGeom prst="rect">
            <a:avLst/>
          </a:prstGeom>
          <a:solidFill>
            <a:srgbClr val="C4C2BA"/>
          </a:solidFill>
          <a:ln w="12700">
            <a:solidFill>
              <a:srgbClr val="C4C2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645920"/>
            <a:ext cx="2011680" cy="254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1877378"/>
            <a:ext cx="2011680" cy="1851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24 July 2026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496312" y="1666494"/>
            <a:ext cx="1188720" cy="421767"/>
          </a:xfrm>
          <a:prstGeom prst="rect">
            <a:avLst/>
          </a:prstGeom>
          <a:solidFill>
            <a:srgbClr val="8E1714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68880" y="164592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1,340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739896" y="1666494"/>
            <a:ext cx="1188720" cy="421767"/>
          </a:xfrm>
          <a:prstGeom prst="rect">
            <a:avLst/>
          </a:prstGeom>
          <a:solidFill>
            <a:srgbClr val="AB1C1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12464" y="164592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711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983480" y="1666494"/>
            <a:ext cx="1188720" cy="421767"/>
          </a:xfrm>
          <a:prstGeom prst="rect">
            <a:avLst/>
          </a:prstGeom>
          <a:solidFill>
            <a:srgbClr val="9C1A16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56048" y="164592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844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227064" y="1666494"/>
            <a:ext cx="1188720" cy="421767"/>
          </a:xfrm>
          <a:prstGeom prst="rect">
            <a:avLst/>
          </a:prstGeom>
          <a:solidFill>
            <a:srgbClr val="AB1C1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99632" y="164592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470648" y="1666494"/>
            <a:ext cx="1188720" cy="421767"/>
          </a:xfrm>
          <a:prstGeom prst="rect">
            <a:avLst/>
          </a:prstGeom>
          <a:solidFill>
            <a:srgbClr val="C72A21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43216" y="164592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57200" y="2108835"/>
            <a:ext cx="2011680" cy="254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2340293"/>
            <a:ext cx="2011680" cy="1851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2496312" y="2129409"/>
            <a:ext cx="1188720" cy="421767"/>
          </a:xfrm>
          <a:prstGeom prst="rect">
            <a:avLst/>
          </a:prstGeom>
          <a:solidFill>
            <a:srgbClr val="B91F1A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468880" y="210883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358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3739896" y="2129409"/>
            <a:ext cx="1188720" cy="421767"/>
          </a:xfrm>
          <a:prstGeom prst="rect">
            <a:avLst/>
          </a:prstGeom>
          <a:solidFill>
            <a:srgbClr val="B91F1A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712464" y="210883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239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983480" y="2129409"/>
            <a:ext cx="1188720" cy="421767"/>
          </a:xfrm>
          <a:prstGeom prst="rect">
            <a:avLst/>
          </a:prstGeom>
          <a:solidFill>
            <a:srgbClr val="EFEDE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56048" y="210883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6227064" y="2129409"/>
            <a:ext cx="1188720" cy="421767"/>
          </a:xfrm>
          <a:prstGeom prst="rect">
            <a:avLst/>
          </a:prstGeom>
          <a:solidFill>
            <a:srgbClr val="EFEDE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99632" y="210883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500" dirty="0"/>
          </a:p>
        </p:txBody>
      </p:sp>
      <p:sp>
        <p:nvSpPr>
          <p:cNvPr id="32" name="Shape 30"/>
          <p:cNvSpPr/>
          <p:nvPr/>
        </p:nvSpPr>
        <p:spPr>
          <a:xfrm>
            <a:off x="7470648" y="2129409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43216" y="210883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457200" y="2571750"/>
            <a:ext cx="2011680" cy="254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57200" y="2803208"/>
            <a:ext cx="2011680" cy="1851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496312" y="259232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468880" y="257175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3739896" y="259232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712464" y="257175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1500" dirty="0"/>
          </a:p>
        </p:txBody>
      </p:sp>
      <p:sp>
        <p:nvSpPr>
          <p:cNvPr id="40" name="Shape 38"/>
          <p:cNvSpPr/>
          <p:nvPr/>
        </p:nvSpPr>
        <p:spPr>
          <a:xfrm>
            <a:off x="4983480" y="259232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956048" y="257175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500" dirty="0"/>
          </a:p>
        </p:txBody>
      </p:sp>
      <p:sp>
        <p:nvSpPr>
          <p:cNvPr id="42" name="Shape 40"/>
          <p:cNvSpPr/>
          <p:nvPr/>
        </p:nvSpPr>
        <p:spPr>
          <a:xfrm>
            <a:off x="6227064" y="259232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199632" y="257175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1500" dirty="0"/>
          </a:p>
        </p:txBody>
      </p:sp>
      <p:sp>
        <p:nvSpPr>
          <p:cNvPr id="44" name="Shape 42"/>
          <p:cNvSpPr/>
          <p:nvPr/>
        </p:nvSpPr>
        <p:spPr>
          <a:xfrm>
            <a:off x="7470648" y="2592324"/>
            <a:ext cx="1188720" cy="421767"/>
          </a:xfrm>
          <a:prstGeom prst="rect">
            <a:avLst/>
          </a:prstGeom>
          <a:solidFill>
            <a:srgbClr val="F2724F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43216" y="257175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457200" y="3034665"/>
            <a:ext cx="2011680" cy="254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YouTube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457200" y="3266123"/>
            <a:ext cx="2011680" cy="1851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2496312" y="3055239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468880" y="303466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1500" dirty="0"/>
          </a:p>
        </p:txBody>
      </p:sp>
      <p:sp>
        <p:nvSpPr>
          <p:cNvPr id="50" name="Shape 48"/>
          <p:cNvSpPr/>
          <p:nvPr/>
        </p:nvSpPr>
        <p:spPr>
          <a:xfrm>
            <a:off x="3739896" y="3055239"/>
            <a:ext cx="1188720" cy="421767"/>
          </a:xfrm>
          <a:prstGeom prst="rect">
            <a:avLst/>
          </a:prstGeom>
          <a:solidFill>
            <a:srgbClr val="C72A21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712464" y="303466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</a:t>
            </a:r>
            <a:endParaRPr lang="en-US" sz="1500" dirty="0"/>
          </a:p>
        </p:txBody>
      </p:sp>
      <p:sp>
        <p:nvSpPr>
          <p:cNvPr id="52" name="Shape 50"/>
          <p:cNvSpPr/>
          <p:nvPr/>
        </p:nvSpPr>
        <p:spPr>
          <a:xfrm>
            <a:off x="4983480" y="3055239"/>
            <a:ext cx="1188720" cy="421767"/>
          </a:xfrm>
          <a:prstGeom prst="rect">
            <a:avLst/>
          </a:prstGeom>
          <a:solidFill>
            <a:srgbClr val="EFEDE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956048" y="303466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500" dirty="0"/>
          </a:p>
        </p:txBody>
      </p:sp>
      <p:sp>
        <p:nvSpPr>
          <p:cNvPr id="54" name="Shape 52"/>
          <p:cNvSpPr/>
          <p:nvPr/>
        </p:nvSpPr>
        <p:spPr>
          <a:xfrm>
            <a:off x="6227064" y="3055239"/>
            <a:ext cx="1188720" cy="421767"/>
          </a:xfrm>
          <a:prstGeom prst="rect">
            <a:avLst/>
          </a:prstGeom>
          <a:solidFill>
            <a:srgbClr val="EFEDE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199632" y="303466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500" dirty="0"/>
          </a:p>
        </p:txBody>
      </p:sp>
      <p:sp>
        <p:nvSpPr>
          <p:cNvPr id="56" name="Shape 54"/>
          <p:cNvSpPr/>
          <p:nvPr/>
        </p:nvSpPr>
        <p:spPr>
          <a:xfrm>
            <a:off x="7470648" y="3055239"/>
            <a:ext cx="1188720" cy="421767"/>
          </a:xfrm>
          <a:prstGeom prst="rect">
            <a:avLst/>
          </a:prstGeom>
          <a:solidFill>
            <a:srgbClr val="EFEDE8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443216" y="3034665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500" dirty="0"/>
          </a:p>
        </p:txBody>
      </p:sp>
      <p:sp>
        <p:nvSpPr>
          <p:cNvPr id="58" name="Text 56"/>
          <p:cNvSpPr/>
          <p:nvPr/>
        </p:nvSpPr>
        <p:spPr>
          <a:xfrm>
            <a:off x="457200" y="3497580"/>
            <a:ext cx="2011680" cy="2546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457200" y="3729038"/>
            <a:ext cx="2011680" cy="1851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2496312" y="351815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2468880" y="349758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1500" dirty="0"/>
          </a:p>
        </p:txBody>
      </p:sp>
      <p:sp>
        <p:nvSpPr>
          <p:cNvPr id="62" name="Shape 60"/>
          <p:cNvSpPr/>
          <p:nvPr/>
        </p:nvSpPr>
        <p:spPr>
          <a:xfrm>
            <a:off x="3739896" y="351815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3712464" y="349758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1500" dirty="0"/>
          </a:p>
        </p:txBody>
      </p:sp>
      <p:sp>
        <p:nvSpPr>
          <p:cNvPr id="64" name="Shape 62"/>
          <p:cNvSpPr/>
          <p:nvPr/>
        </p:nvSpPr>
        <p:spPr>
          <a:xfrm>
            <a:off x="4983480" y="3518154"/>
            <a:ext cx="1188720" cy="421767"/>
          </a:xfrm>
          <a:prstGeom prst="rect">
            <a:avLst/>
          </a:prstGeom>
          <a:solidFill>
            <a:srgbClr val="E45B40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956048" y="349758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500" dirty="0"/>
          </a:p>
        </p:txBody>
      </p:sp>
      <p:sp>
        <p:nvSpPr>
          <p:cNvPr id="66" name="Shape 64"/>
          <p:cNvSpPr/>
          <p:nvPr/>
        </p:nvSpPr>
        <p:spPr>
          <a:xfrm>
            <a:off x="6227064" y="3518154"/>
            <a:ext cx="1188720" cy="421767"/>
          </a:xfrm>
          <a:prstGeom prst="rect">
            <a:avLst/>
          </a:prstGeom>
          <a:solidFill>
            <a:srgbClr val="C72A21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199632" y="349758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2EF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1500" dirty="0"/>
          </a:p>
        </p:txBody>
      </p:sp>
      <p:sp>
        <p:nvSpPr>
          <p:cNvPr id="68" name="Shape 66"/>
          <p:cNvSpPr/>
          <p:nvPr/>
        </p:nvSpPr>
        <p:spPr>
          <a:xfrm>
            <a:off x="7470648" y="3518154"/>
            <a:ext cx="1188720" cy="421767"/>
          </a:xfrm>
          <a:prstGeom prst="rect">
            <a:avLst/>
          </a:prstGeom>
          <a:solidFill>
            <a:srgbClr val="F2724F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443216" y="3497580"/>
            <a:ext cx="1243584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70" name="Text 68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 ·  fetched 8 Sept 2026  ·  query ads by brand and channel, collected cells only, all-time  ·  tier observed  ·  channel dates 24 July 2026 to 8 Sept 2026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play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31520" y="144018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Activate on TikTok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236601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Target the audience segments CommBank isn't reaching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329184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Own the "Financial Services" message before competitors do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0" y="4732020"/>
            <a:ext cx="3474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RevenuAD Signal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voice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 vs  Westpac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52.3%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4572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47.7%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09585" y="4251960"/>
            <a:ext cx="5738631" cy="822960"/>
          </a:xfrm>
          <a:prstGeom prst="rect">
            <a:avLst/>
          </a:prstGeom>
          <a:solidFill>
            <a:srgbClr val="C9963A"/>
          </a:solidFill>
          <a:ln/>
        </p:spPr>
      </p:sp>
      <p:sp>
        <p:nvSpPr>
          <p:cNvPr id="9" name="Shape 7"/>
          <p:cNvSpPr/>
          <p:nvPr/>
        </p:nvSpPr>
        <p:spPr>
          <a:xfrm>
            <a:off x="6348216" y="4251960"/>
            <a:ext cx="5233895" cy="822960"/>
          </a:xfrm>
          <a:prstGeom prst="rect">
            <a:avLst/>
          </a:prstGeom>
          <a:solidFill>
            <a:srgbClr val="1C1C1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tracked placements across tracked channels, last 14 days (n=1,054). A share of the ads we counted, not a media-buy audit.  General Banking  ·  Record as at 8 September 2026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they're active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read as at its own index end: YouTube, Google Search, Programmatic Display as at 27 July 2026; Meta as at 24 July 2026; TikTok, LinkedIn as at 8 Sept 2026.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YouTube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Google Search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Meta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24 July 2026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TikTok  ·  Not observed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5488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LinkedIn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5488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Programmatic Display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5488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signal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329184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384048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438912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493776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2286000" y="3383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286000" y="4023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range withheld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data covers 38% of this brand's priced ads. A range is published at 50% or more.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they're saying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Services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19456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19456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Banking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93192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Loans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Savings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0664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Banking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&amp; audiences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13157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BEING PROMOTED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Business Account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Westpac App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Payee Verification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Fraud Defence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Westpac Online Banking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Westpac Rewards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54880" y="113157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AUDIENCES / PERSONAS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488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Small Business Owners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Business Decision Makers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Business Account Holders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SME decision makers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Existing Customers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Institutional Clients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285875"/>
            <a:ext cx="91440" cy="20574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85875"/>
            <a:ext cx="786384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 has no presence on TikTok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play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31520" y="144018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Activate on TikTok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236601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Target the audience segments Westpac isn't reaching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329184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Own the "Financial Services" message before competitors do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0" y="4732020"/>
            <a:ext cx="3474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RevenuAD Signal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voice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 vs  ANZ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79.9%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4572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20.1%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09585" y="4251960"/>
            <a:ext cx="8767048" cy="822960"/>
          </a:xfrm>
          <a:prstGeom prst="rect">
            <a:avLst/>
          </a:prstGeom>
          <a:solidFill>
            <a:srgbClr val="C9963A"/>
          </a:solidFill>
          <a:ln/>
        </p:spPr>
      </p:sp>
      <p:sp>
        <p:nvSpPr>
          <p:cNvPr id="9" name="Shape 7"/>
          <p:cNvSpPr/>
          <p:nvPr/>
        </p:nvSpPr>
        <p:spPr>
          <a:xfrm>
            <a:off x="9376633" y="4251960"/>
            <a:ext cx="2205478" cy="822960"/>
          </a:xfrm>
          <a:prstGeom prst="rect">
            <a:avLst/>
          </a:prstGeom>
          <a:solidFill>
            <a:srgbClr val="1C1C1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tracked placements across tracked channels, last 14 days (n=690). A share of the ads we counted, not a media-buy audit.  General Banking  ·  Record as at 8 September 2026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they're active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read as at its own index end: YouTube, Google Search, Programmatic Display as at 27 July 2026; Meta as at 24 July 2026; TikTok, LinkedIn as at 8 Sept 2026.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YouTube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Google Search  ·  Not observed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Meta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24 July 2026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TikTok  ·  Not observed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5488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LinkedIn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5488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Programmatic Display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5488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each brand is leading with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offer in the copy, read from the ads in the index. Modelled: an extraction, traced to the ad rows it came from.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131570"/>
            <a:ext cx="1188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1131570"/>
            <a:ext cx="53035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7132320" y="1131570"/>
            <a:ext cx="8229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046720" y="1131570"/>
            <a:ext cx="64008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414463"/>
            <a:ext cx="8229600" cy="15431"/>
          </a:xfrm>
          <a:prstGeom prst="rect">
            <a:avLst/>
          </a:prstGeom>
          <a:solidFill>
            <a:srgbClr val="C4C2BA"/>
          </a:solidFill>
          <a:ln w="12700">
            <a:solidFill>
              <a:srgbClr val="C4C2B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491615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737360" y="1491615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Subscribe to ANZ Institutional Insights for market-leading news and analysis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132320" y="1491615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046720" y="1491615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1759077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737360" y="1759077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ANZ Institutional for market updates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132320" y="1759077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046720" y="1759077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2026539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737360" y="2026539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Tech Careers - lead tech impacting over 17 million Aussies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132320" y="2026539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046720" y="2026539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2294001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737360" y="2294001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SMSF cash and investment solutions, all in one place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132320" y="2294001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046720" y="2294001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2561463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737360" y="2561463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leading banks accelerate innovation - ING CTO on architecture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132320" y="2561463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046720" y="2561463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2828925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737360" y="2828925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loud, be proud, be you - WithPride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132320" y="2828925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046720" y="2828925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3096387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737360" y="3096387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 Low Rate Business Card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132320" y="3096387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046720" y="3096387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57200" y="3363849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737360" y="3363849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p.a. on business purchases for 12 months with NAB Low Rate Business Card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132320" y="3363849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046720" y="3363849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57200" y="3631311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1737360" y="3631311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award-winning Business Money Tools for tax time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7132320" y="3631311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8046720" y="3631311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457200" y="3898773"/>
            <a:ext cx="11887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1737360" y="3898773"/>
            <a:ext cx="530352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eSaver savings rate of up to 5.25% p.a. for first 5 months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7132320" y="3898773"/>
            <a:ext cx="82296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8046720" y="3898773"/>
            <a:ext cx="640080" cy="2674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 ·  fetched 8 Sept 2026  ·  query messages.create model=claude-sonnet-5 ads=40 window=30d to index end  ·  tier modelled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signal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329184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384048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438912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493776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2286000" y="3383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286000" y="4023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range withheld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data covers 25% of this brand's priced ads. A range is published at 50% or more.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they're saying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Services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19456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19456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Banking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93192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Savings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Convenience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0664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Peace Of Mind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29832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CTA: Donate now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&amp; audiences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13157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BEING PROMOTED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ANZ Plus app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ANZ Home Insurance Plus Cover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ANZ Plus account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ANZ Car Insurance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Home Loans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ANZ Home Insurance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54880" y="113157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AUDIENCES / PERSONAS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488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Homeowners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Entrepreneurs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Small Business Owners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Professionals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Property Investors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25-55 Age Group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285875"/>
            <a:ext cx="91440" cy="20574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85875"/>
            <a:ext cx="786384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 has no presence on Google Search, TikTok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play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31520" y="144018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Activate on Google Search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236601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Target the audience segments ANZ isn't reaching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329184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Own the "Financial Services" message before competitors do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0" y="4732020"/>
            <a:ext cx="3474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RevenuAD Signal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voice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 vs  NAB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59.2%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4572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40.8%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09585" y="4251960"/>
            <a:ext cx="6495735" cy="822960"/>
          </a:xfrm>
          <a:prstGeom prst="rect">
            <a:avLst/>
          </a:prstGeom>
          <a:solidFill>
            <a:srgbClr val="C9963A"/>
          </a:solidFill>
          <a:ln/>
        </p:spPr>
      </p:sp>
      <p:sp>
        <p:nvSpPr>
          <p:cNvPr id="9" name="Shape 7"/>
          <p:cNvSpPr/>
          <p:nvPr/>
        </p:nvSpPr>
        <p:spPr>
          <a:xfrm>
            <a:off x="7105320" y="4251960"/>
            <a:ext cx="4476790" cy="822960"/>
          </a:xfrm>
          <a:prstGeom prst="rect">
            <a:avLst/>
          </a:prstGeom>
          <a:solidFill>
            <a:srgbClr val="1C1C1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tracked placements across tracked channels, last 14 days (n=931). A share of the ads we counted, not a media-buy audit.  General Banking  ·  Record as at 8 September 2026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they're active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read as at its own index end: YouTube, Google Search, Programmatic Display as at 27 July 2026; Meta as at 24 July 2026; TikTok, LinkedIn as at 8 Sept 2026.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YouTube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Google Search  ·  Not observed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Meta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24 July 2026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TikTok  ·  Not observed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5488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LinkedIn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5488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Programmatic Display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5488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signal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329184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384048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438912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493776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2286000" y="3383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286000" y="4023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range withheld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data covers 46% of this brand's priced ads. A range is published at 50% or more.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they're saying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19456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19456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Services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93192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Banking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0664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Services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&amp; audiences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13157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BEING PROMOTED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NAB Low Rate Card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Personal Banking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Insurance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Loans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Accounts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Credit Cards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54880" y="113157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AUDIENCES / PERSONAS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488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Entrepreneurs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existing NAB customers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Business Decision Makers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Small Business Owners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Credit Card Seekers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Australian consumers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Who's leading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the ads on record across these 5 brands in the six months to the index end. Observed: a count of dated rows, not a spend share.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33731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194560" y="1414463"/>
            <a:ext cx="3059611" cy="257175"/>
          </a:xfrm>
          <a:prstGeom prst="rect">
            <a:avLst/>
          </a:prstGeom>
          <a:solidFill>
            <a:srgbClr val="A81A16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06640" y="133731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 ·  527 ads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1903095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194560" y="1980248"/>
            <a:ext cx="1050834" cy="257175"/>
          </a:xfrm>
          <a:prstGeom prst="rect">
            <a:avLst/>
          </a:prstGeom>
          <a:solidFill>
            <a:srgbClr val="C9963A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06640" y="1903095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21%  ·  181 ads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46888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194560" y="2546033"/>
            <a:ext cx="510903" cy="257175"/>
          </a:xfrm>
          <a:prstGeom prst="rect">
            <a:avLst/>
          </a:prstGeom>
          <a:solidFill>
            <a:srgbClr val="C9963A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0" y="246888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 ·  88 ads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034665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194560" y="3111818"/>
            <a:ext cx="487680" cy="257175"/>
          </a:xfrm>
          <a:prstGeom prst="rect">
            <a:avLst/>
          </a:prstGeom>
          <a:solidFill>
            <a:srgbClr val="C9963A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06640" y="3034665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 ·  84 ads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360045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2194560" y="3677603"/>
            <a:ext cx="36576" cy="257175"/>
          </a:xfrm>
          <a:prstGeom prst="rect">
            <a:avLst/>
          </a:prstGeom>
          <a:solidFill>
            <a:srgbClr val="C9963A"/>
          </a:solidFill>
          <a:ln w="12700">
            <a:solidFill>
              <a:srgbClr val="F7F6F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06640" y="360045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 ·  2 ads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 ·  ads by advertiser, six months to the index end  ·  882 ads in the set  ·  tier observed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285875"/>
            <a:ext cx="91440" cy="20574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85875"/>
            <a:ext cx="786384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 has no presence on Google Search, TikTok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play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31520" y="144018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Activate on Google Search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236601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Target the audience segments NAB isn't reaching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329184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Own the "Finance" message before competitors do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0" y="4732020"/>
            <a:ext cx="3474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RevenuAD Signal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voice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  vs  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86.2%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4572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0" y="1645920"/>
            <a:ext cx="41148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13.8%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0" y="26746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09585" y="4251960"/>
            <a:ext cx="9458317" cy="822960"/>
          </a:xfrm>
          <a:prstGeom prst="rect">
            <a:avLst/>
          </a:prstGeom>
          <a:solidFill>
            <a:srgbClr val="C9963A"/>
          </a:solidFill>
          <a:ln/>
        </p:spPr>
      </p:sp>
      <p:sp>
        <p:nvSpPr>
          <p:cNvPr id="9" name="Shape 7"/>
          <p:cNvSpPr/>
          <p:nvPr/>
        </p:nvSpPr>
        <p:spPr>
          <a:xfrm>
            <a:off x="10067902" y="4251960"/>
            <a:ext cx="1514209" cy="822960"/>
          </a:xfrm>
          <a:prstGeom prst="rect">
            <a:avLst/>
          </a:prstGeom>
          <a:solidFill>
            <a:srgbClr val="1C1C1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tracked placements across tracked channels, last 14 days (n=639). A share of the ads we counted, not a media-buy audit.  General Banking  ·  Record as at 8 September 2026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they're active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74395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channel is read as at its own index end: YouTube, Google Search, Programmatic Display as at 27 July 2026; Meta as at 24 July 2026; TikTok, LinkedIn as at 8 Sept 2026.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YouTube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Google Search  ·  Not observed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Meta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24 July 2026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28587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TikTok  ·  Not observed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54880" y="169735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754880" y="221170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 LinkedIn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262318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8 Sept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754880" y="3137535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◌  Programmatic Display  ·  Not observed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54880" y="3549015"/>
            <a:ext cx="40233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at 27 July 2026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signal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329184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384048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438912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7" name="Shape 5"/>
          <p:cNvSpPr/>
          <p:nvPr/>
        </p:nvSpPr>
        <p:spPr>
          <a:xfrm>
            <a:off x="4937760" y="2926080"/>
            <a:ext cx="320040" cy="3200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4C2BA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2286000" y="33832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2286000" y="4023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range withheld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0119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data covers 45% of this brand's priced ads. A range is published at 50% or more.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they're saying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Proposition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19456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19456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Cashback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93192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Benefits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6928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Savings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06640" y="1440180"/>
            <a:ext cx="1554480" cy="771525"/>
          </a:xfrm>
          <a:prstGeom prst="roundRect">
            <a:avLst>
              <a:gd name="adj" fmla="val 11852"/>
            </a:avLst>
          </a:prstGeom>
          <a:solidFill>
            <a:srgbClr val="F7F6F3"/>
          </a:solidFill>
          <a:ln w="19050">
            <a:solidFill>
              <a:srgbClr val="C996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06640" y="1440180"/>
            <a:ext cx="1554480" cy="7715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Proof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298323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CTA: See details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&amp; audiences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13157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BEING PROMOTED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ING Pocket Perks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Orange Everyday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Orange Everyday account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ING transaction account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ING Savings Accelerator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international ATM access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54880" y="113157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AUDIENCES / PERSONAS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4880" y="1491615"/>
            <a:ext cx="3931920" cy="28289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Australian consumers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Utility Bill Payers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International Travelers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Existing Bank Customers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Banking Customers</a:t>
            </a:r>
            <a:endParaRPr lang="en-US" sz="13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Frequent International Travelers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457200" y="1285875"/>
            <a:ext cx="91440" cy="205740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85875"/>
            <a:ext cx="786384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 has no presence on TikTok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play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31520" y="144018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Activate on TikTok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236601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Target the audience segments ING isn't reaching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3291840"/>
            <a:ext cx="7680960" cy="6686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Own the "Value Proposition" message before competitors do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0" y="4732020"/>
            <a:ext cx="3474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Powered by RevenuAD Signal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their front pages say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headline on each home page at capture, and whether it changed since the capture before. Observed: we fetched the page, from the country shown beside the date.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337310"/>
            <a:ext cx="1188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1337310"/>
            <a:ext cx="3657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at capture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0" y="1337310"/>
            <a:ext cx="18288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Captured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406640" y="1337310"/>
            <a:ext cx="12801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620203"/>
            <a:ext cx="8229600" cy="15431"/>
          </a:xfrm>
          <a:prstGeom prst="rect">
            <a:avLst/>
          </a:prstGeom>
          <a:solidFill>
            <a:srgbClr val="C4C2BA"/>
          </a:solidFill>
          <a:ln w="12700">
            <a:solidFill>
              <a:srgbClr val="C4C2B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697355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737360" y="1697355"/>
            <a:ext cx="36576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“CommBank homepage”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486400" y="1697355"/>
            <a:ext cx="18288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Sept 2026 · from AU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406640" y="1697355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capture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2083118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737360" y="2083118"/>
            <a:ext cx="36576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“Earn up to 5.75% p.a.”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0" y="2083118"/>
            <a:ext cx="18288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06640" y="2083118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changed from "Westpac - Personal, Business and Corp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2468880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737360" y="2468880"/>
            <a:ext cx="36576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“Decisions! Decisions! Need help choosing a credit card?”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486400" y="2468880"/>
            <a:ext cx="18288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406640" y="2468880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changed from "ANZ Personal – Bank accounts, home lo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2854643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737360" y="2854643"/>
            <a:ext cx="36576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“NAB personal banking”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86400" y="2854643"/>
            <a:ext cx="18288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406640" y="2854643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unchanged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3240405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737360" y="3240405"/>
            <a:ext cx="36576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“Save like there's lots of tomorrows.”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6400" y="3240405"/>
            <a:ext cx="182880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406640" y="3240405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unchanged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self_hosted_fetch  ·  fetched 8 Sept 2026  ·  query GET https://www.&lt;domain&gt;/ headless chrome 1440x900, hashed headline + body text  ·  tier observed  ·  exit AU (apify_residential_au)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Creatives under each brand in the public LinkedIn Ad Library, last 30 days, Australia. Observed: we fetched the library; the library's own count sits beside ours. LinkedIn publishes no dates, so a row is dated by our fetch.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337310"/>
            <a:ext cx="1188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1337310"/>
            <a:ext cx="100584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Library says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2834640" y="1337310"/>
            <a:ext cx="8229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hold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749040" y="1337310"/>
            <a:ext cx="329184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Latest copy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132320" y="1337310"/>
            <a:ext cx="155448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Fetched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7200" y="1620203"/>
            <a:ext cx="8229600" cy="15431"/>
          </a:xfrm>
          <a:prstGeom prst="rect">
            <a:avLst/>
          </a:prstGeom>
          <a:solidFill>
            <a:srgbClr val="C4C2BA"/>
          </a:solidFill>
          <a:ln w="12700">
            <a:solidFill>
              <a:srgbClr val="C4C2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697355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737360" y="1697355"/>
            <a:ext cx="1005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834640" y="1697355"/>
            <a:ext cx="8229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749040" y="1697355"/>
            <a:ext cx="3291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CommBank, collaboration, growth and meaningful work go hand in hand. Join a community that backs 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132320" y="1697355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7200" y="2083118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737360" y="2083118"/>
            <a:ext cx="1005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834640" y="2083118"/>
            <a:ext cx="8229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749040" y="2083118"/>
            <a:ext cx="3291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for a bank that understands agribusiness? We’ll offer you tailored solutions so you can move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132320" y="2083118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2468880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737360" y="2468880"/>
            <a:ext cx="1005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834640" y="2468880"/>
            <a:ext cx="8229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749040" y="2468880"/>
            <a:ext cx="3291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Subscribe to ANZ Institutional Insights to get the latest market-leading news, analysis and thought 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132320" y="2468880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Sept 2026 · from AU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2854643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737360" y="2854643"/>
            <a:ext cx="1005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834640" y="2854643"/>
            <a:ext cx="8229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749040" y="2854643"/>
            <a:ext cx="3291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more of your money for what matters. With a NAB Business Everyday Account, you'll pay no monthl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132320" y="2854643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3240405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737360" y="3240405"/>
            <a:ext cx="1005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123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834640" y="3240405"/>
            <a:ext cx="8229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749040" y="3240405"/>
            <a:ext cx="32918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determines the speed of innovation in a modern bank: strategy, technology or architecture? In 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132320" y="3240405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 · from AU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linkedin_ad_library_page  ·  fetched 8 Sept 2026  ·  query accountOwner=&lt;brand&gt; dateOption=last-30-days countries=AU maxAds=400 via apify residential AU  ·  tier observed  ·  exit AU (apify_residential_au)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against supply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interest for the category's buyer terms (Google Trends, 0-100 against each term's own peak) beside the ads these brands ran in the same weeks.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27432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291840" y="1234440"/>
            <a:ext cx="1188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13 wks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0" y="1234440"/>
            <a:ext cx="1188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13 wks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852160" y="1234440"/>
            <a:ext cx="1371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0" y="1234440"/>
            <a:ext cx="1371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Latest wk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7200" y="1517333"/>
            <a:ext cx="8229600" cy="15431"/>
          </a:xfrm>
          <a:prstGeom prst="rect">
            <a:avLst/>
          </a:prstGeom>
          <a:solidFill>
            <a:srgbClr val="C4C2BA"/>
          </a:solidFill>
          <a:ln w="12700">
            <a:solidFill>
              <a:srgbClr val="C4C2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594485"/>
            <a:ext cx="27432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card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91840" y="1594485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0" y="1594485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852160" y="1594485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+1.9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315200" y="1594485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1944243"/>
            <a:ext cx="27432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loan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291840" y="1944243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0" y="1944243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852160" y="1944243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 4.5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315200" y="1944243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2294001"/>
            <a:ext cx="27432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loan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91840" y="2294001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0" y="2294001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52160" y="2294001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 5.5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315200" y="2294001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2643759"/>
            <a:ext cx="27432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savings account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291840" y="2643759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0" y="2643759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852160" y="2643759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-1.2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315200" y="2643759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57200" y="2993517"/>
            <a:ext cx="27432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 deposit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291840" y="2993517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72000" y="2993517"/>
            <a:ext cx="118872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852160" y="2993517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 7.3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315200" y="2993517"/>
            <a:ext cx="1371600" cy="349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57200" y="3703320"/>
            <a:ext cx="8229600" cy="5143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Supply: 331 new creatives from CommBank, Westpac, ANZ, NAB, ING first seen in the last 13 weeks to the index end, against 198 in the 13 before (+67%); 926 active in the window. Observed rows.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google_trends  ·  fetched 7 Sept 2026  ·  query explore geo=AU time="today 12-m" keyword=&lt;term&gt;  ·  tier reported  ·  series to the week before fetch, weekly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traffic beside ad volume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visits to each brand's site (Similarweb estimate, reported) next to the ads we observed for the brand in the six months to the index end.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337310"/>
            <a:ext cx="128016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828800" y="1337310"/>
            <a:ext cx="237744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Visits, latest month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297680" y="1337310"/>
            <a:ext cx="118872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prior month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577840" y="1337310"/>
            <a:ext cx="155448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 observed, 6 mo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223760" y="1337310"/>
            <a:ext cx="146304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as at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7200" y="1620203"/>
            <a:ext cx="8229600" cy="15431"/>
          </a:xfrm>
          <a:prstGeom prst="rect">
            <a:avLst/>
          </a:prstGeom>
          <a:solidFill>
            <a:srgbClr val="C4C2BA"/>
          </a:solidFill>
          <a:ln w="12700">
            <a:solidFill>
              <a:srgbClr val="C4C2B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697355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828800" y="1697355"/>
            <a:ext cx="23774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17,145,875  (August 2026)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297680" y="1697355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-2.8%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0" y="1697355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223760" y="1697355"/>
            <a:ext cx="14630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2083118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828800" y="2083118"/>
            <a:ext cx="23774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11,897,909  (August 2026)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297680" y="2083118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-1.4%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77840" y="2083118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223760" y="2083118"/>
            <a:ext cx="14630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7200" y="2468880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28800" y="2468880"/>
            <a:ext cx="23774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7,910,762  (August 2026)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97680" y="2468880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-1.5%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577840" y="2468880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527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223760" y="2468880"/>
            <a:ext cx="14630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2854643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828800" y="2854643"/>
            <a:ext cx="23774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12,390,925  (August 2026)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297680" y="2854643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-0.3%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577840" y="2854643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223760" y="2854643"/>
            <a:ext cx="14630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57200" y="3240405"/>
            <a:ext cx="128016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828800" y="3240405"/>
            <a:ext cx="23774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3,156,452  (August 2026)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297680" y="3240405"/>
            <a:ext cx="118872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-9%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77840" y="3240405"/>
            <a:ext cx="155448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223760" y="3240405"/>
            <a:ext cx="1463040" cy="3857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Sept 2026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apify:radeance/similarweb-scraper  ·  fetched 8 Sept 2026  ·  query urls=&lt;domain&gt; include_base_data include_similar_sites include_indepth_data  ·  tier reported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0045"/>
            <a:ext cx="8229600" cy="4629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Modelled spend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range appears only where the model passes its five tests on the month reported. Otherwise the dash and the reason. Modelled, and marked as such.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33731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CommBank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011680" y="1337310"/>
            <a:ext cx="6675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Reach data covers 21% of this brand's priced ads. A range is published at 50% or more.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877378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Westpac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011680" y="1877378"/>
            <a:ext cx="6675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Reach data covers 38% of this brand's priced ads. A range is published at 50% or more.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417445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ANZ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011680" y="2417445"/>
            <a:ext cx="6675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Reach data covers 25% of this brand's priced ads. A range is published at 50% or more.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957513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NAB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11680" y="2957513"/>
            <a:ext cx="6675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Reach data covers 46% of this brand's priced ads. A range is published at 50% or more.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49758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011680" y="3497580"/>
            <a:ext cx="6675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Reach data covers 45% of this brand's priced ads. A range is published at 50% or more.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4320540"/>
            <a:ext cx="8229600" cy="257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utils/spend-estimate.js DEFENSIBLE: reach coverage, span coverage, sample, reach share, calibration  ·  tier modelled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0" y="4629150"/>
            <a:ext cx="9144000" cy="102870"/>
          </a:xfrm>
          <a:prstGeom prst="rect">
            <a:avLst/>
          </a:prstGeom>
          <a:solidFill>
            <a:srgbClr val="C9963A"/>
          </a:solidFill>
          <a:ln w="12700">
            <a:solidFill>
              <a:srgbClr val="C996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0" y="4783455"/>
            <a:ext cx="21945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E9D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RevenuAD Signal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 rot="-1200000">
            <a:off x="-1097280" y="1543050"/>
            <a:ext cx="11338560" cy="20574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1A16">
                    <a:alpha val="3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 ·  RECORD AS AT 8 SEPTEMBER 2026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2026-09-08T10:42:38Z</dcterms:created>
  <dcterms:modified xsi:type="dcterms:W3CDTF">2026-09-08T10:42:38Z</dcterms:modified>
</cp:coreProperties>
</file>